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9-->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62" r:id="rId2"/>
    <p:sldId id="257" r:id="rId3"/>
    <p:sldId id="256" r:id="rId4"/>
    <p:sldId id="263" r:id="rId5"/>
    <p:sldId id="264" r:id="rId6"/>
    <p:sldId id="265" r:id="rId7"/>
    <p:sldId id="266" r:id="rId8"/>
    <p:sldId id="267" r:id="rId9"/>
    <p:sldId id="268" r:id="rId10"/>
  </p:sldIdLst>
  <p:sldSz cx="12192000" cy="6858000"/>
  <p:notesSz cx="6858000" cy="9144000"/>
  <p:custDataLst>
    <p:tags r:id="rId1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0016" autoAdjust="0"/>
    <p:restoredTop sz="94660"/>
  </p:normalViewPr>
  <p:slideViewPr>
    <p:cSldViewPr snapToGrid="0">
      <p:cViewPr varScale="1">
        <p:scale>
          <a:sx n="83" d="100"/>
          <a:sy n="83" d="100"/>
        </p:scale>
        <p:origin x="-108" y="-13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 preserve="1">
  <p:cSld name="Diapositive de titre">
    <p:spTree>
      <p:nvGrpSpPr>
        <p:cNvPr id="1" name=""/>
        <p:cNvGrpSpPr/>
        <p:nvPr/>
      </p:nvGrpSpPr>
      <p:grpSpPr>
        <a:xfrm>
          <a:off x="0" y="0"/>
          <a: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E757305-A726-4F13-82A7-86FCCB34CE67}" type="datetimeFigureOut">
              <a:rPr lang="fr-FR" smtClean="0"/>
              <a:t>11/11/2019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49158292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x" preserve="1">
  <p:cSld name="Titre et texte vertical">
    <p:spTree>
      <p:nvGrpSpPr>
        <p:cNvPr id="1" name=""/>
        <p:cNvGrpSpPr/>
        <p:nvPr/>
      </p:nvGrpSpPr>
      <p:grpSpPr>
        <a:xfrm>
          <a:off x="0" y="0"/>
          <a: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757305-A726-4F13-82A7-86FCCB34CE67}" type="datetimeFigureOut">
              <a:rPr lang="fr-FR" smtClean="0"/>
              <a:t>11/11/2019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201983588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vertTitleAndTx" preserve="1">
  <p:cSld name="Titre vertical et texte">
    <p:spTree>
      <p:nvGrpSpPr>
        <p:cNvPr id="1" name=""/>
        <p:cNvGrpSpPr/>
        <p:nvPr/>
      </p:nvGrpSpPr>
      <p:grpSpPr>
        <a:xfrm>
          <a:off x="0" y="0"/>
          <a: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757305-A726-4F13-82A7-86FCCB34CE67}" type="datetimeFigureOut">
              <a:rPr lang="fr-FR" smtClean="0"/>
              <a:t>11/11/2019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70234624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re et contenu">
    <p:spTree>
      <p:nvGrpSpPr>
        <p:cNvPr id="1" name=""/>
        <p:cNvGrpSpPr/>
        <p:nvPr/>
      </p:nvGrpSpPr>
      <p:grpSpPr>
        <a:xfrm>
          <a:off x="0" y="0"/>
          <a: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757305-A726-4F13-82A7-86FCCB34CE67}" type="datetimeFigureOut">
              <a:rPr lang="fr-FR" smtClean="0"/>
              <a:t>11/11/2019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138734388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secHead" preserve="1">
  <p:cSld name="Titre de section">
    <p:spTree>
      <p:nvGrpSpPr>
        <p:cNvPr id="1" name=""/>
        <p:cNvGrpSpPr/>
        <p:nvPr/>
      </p:nvGrpSpPr>
      <p:grpSpPr>
        <a:xfrm>
          <a:off x="0" y="0"/>
          <a: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E757305-A726-4F13-82A7-86FCCB34CE67}" type="datetimeFigureOut">
              <a:rPr lang="fr-FR" smtClean="0"/>
              <a:t>11/11/2019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39284044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Deux contenus">
    <p:spTree>
      <p:nvGrpSpPr>
        <p:cNvPr id="1" name=""/>
        <p:cNvGrpSpPr/>
        <p:nvPr/>
      </p:nvGrpSpPr>
      <p:grpSpPr>
        <a:xfrm>
          <a:off x="0" y="0"/>
          <a: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757305-A726-4F13-82A7-86FCCB34CE67}" type="datetimeFigureOut">
              <a:rPr lang="fr-FR" smtClean="0"/>
              <a:t>11/11/2019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371721675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TxTwoObj" preserve="1">
  <p:cSld name="Comparaison">
    <p:spTree>
      <p:nvGrpSpPr>
        <p:cNvPr id="1" name=""/>
        <p:cNvGrpSpPr/>
        <p:nvPr/>
      </p:nvGrpSpPr>
      <p:grpSpPr>
        <a:xfrm>
          <a:off x="0" y="0"/>
          <a: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757305-A726-4F13-82A7-86FCCB34CE67}" type="datetimeFigureOut">
              <a:rPr lang="fr-FR" smtClean="0"/>
              <a:t>11/11/2019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336037774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Titre seul">
    <p:spTree>
      <p:nvGrpSpPr>
        <p:cNvPr id="1" name=""/>
        <p:cNvGrpSpPr/>
        <p:nvPr/>
      </p:nvGrpSpPr>
      <p:grpSpPr>
        <a:xfrm>
          <a:off x="0" y="0"/>
          <a: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E757305-A726-4F13-82A7-86FCCB34CE67}" type="datetimeFigureOut">
              <a:rPr lang="fr-FR" smtClean="0"/>
              <a:t>11/11/2019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39858245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blank" preserve="1">
  <p:cSld name="Vide">
    <p:spTree>
      <p:nvGrpSpPr>
        <p:cNvPr id="1" name=""/>
        <p:cNvGrpSpPr/>
        <p:nvPr/>
      </p:nvGrpSpPr>
      <p:grpSpPr>
        <a:xfrm>
          <a:off x="0" y="0"/>
          <a:ext cx="0" cy="0"/>
        </a:xfrm>
      </p:grpSpPr>
      <p:sp>
        <p:nvSpPr>
          <p:cNvPr id="2" name="Espace réservé de la date 1"/>
          <p:cNvSpPr>
            <a:spLocks noGrp="1"/>
          </p:cNvSpPr>
          <p:nvPr>
            <p:ph type="dt" sz="half" idx="10"/>
          </p:nvPr>
        </p:nvSpPr>
        <p:spPr/>
        <p:txBody>
          <a:bodyPr/>
          <a:lstStyle/>
          <a:p>
            <a:fld id="{5E757305-A726-4F13-82A7-86FCCB34CE67}" type="datetimeFigureOut">
              <a:rPr lang="fr-FR" smtClean="0"/>
              <a:t>11/11/2019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43964514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Tx" preserve="1">
  <p:cSld name="Contenu avec légende">
    <p:spTree>
      <p:nvGrpSpPr>
        <p:cNvPr id="1" name=""/>
        <p:cNvGrpSpPr/>
        <p:nvPr/>
      </p:nvGrpSpPr>
      <p:grpSpPr>
        <a:xfrm>
          <a:off x="0" y="0"/>
          <a: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E757305-A726-4F13-82A7-86FCCB34CE67}" type="datetimeFigureOut">
              <a:rPr lang="fr-FR" smtClean="0"/>
              <a:t>11/11/2019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209117492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picTx" preserve="1">
  <p:cSld name="Image avec légende">
    <p:spTree>
      <p:nvGrpSpPr>
        <p:cNvPr id="1" name=""/>
        <p:cNvGrpSpPr/>
        <p:nvPr/>
      </p:nvGrpSpPr>
      <p:grpSpPr>
        <a:xfrm>
          <a:off x="0" y="0"/>
          <a: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E757305-A726-4F13-82A7-86FCCB34CE67}" type="datetimeFigureOut">
              <a:rPr lang="fr-FR" smtClean="0"/>
              <a:t>11/11/2019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51B678-550E-463A-AC28-945E28BA86FA}" type="slidenum">
              <a:rPr lang="fr-FR" smtClean="0"/>
              <a:t>‹N°›</a:t>
            </a:fld>
            <a:endParaRPr lang="fr-FR"/>
          </a:p>
        </p:txBody>
      </p:sp>
    </p:spTree>
    <p:extLst>
      <p:ext uri="{BB962C8B-B14F-4D97-AF65-F5344CB8AC3E}">
        <p14:creationId xmlns:p14="http://schemas.microsoft.com/office/powerpoint/2010/main" xmlns="" val="162839615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57305-A726-4F13-82A7-86FCCB34CE67}" type="datetimeFigureOut">
              <a:rPr lang="fr-FR" smtClean="0"/>
              <a:t>11/11/2019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1B678-550E-463A-AC28-945E28BA86FA}" type="slidenum">
              <a:rPr lang="fr-FR" smtClean="0"/>
              <a:t>‹N°›</a:t>
            </a:fld>
            <a:endParaRPr lang="fr-FR"/>
          </a:p>
        </p:txBody>
      </p:sp>
    </p:spTree>
    <p:extLst>
      <p:ext uri="{BB962C8B-B14F-4D97-AF65-F5344CB8AC3E}">
        <p14:creationId xmlns:p14="http://schemas.microsoft.com/office/powerpoint/2010/main" xmlns="" val="1123443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2.gif"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4.jpeg" /><Relationship Id="rId4" Type="http://schemas.openxmlformats.org/officeDocument/2006/relationships/image" Target="../media/image1.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image" Target="../media/image8.png" /><Relationship Id="rId6" Type="http://schemas.openxmlformats.org/officeDocument/2006/relationships/image" Target="../media/image1.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9.jpeg" /><Relationship Id="rId4" Type="http://schemas.openxmlformats.org/officeDocument/2006/relationships/hyperlink" Target="http://www.unamur.be/"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0.png" /><Relationship Id="rId4" Type="http://schemas.openxmlformats.org/officeDocument/2006/relationships/image" Target="../media/image1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1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1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jpeg" /><Relationship Id="rId3" Type="http://schemas.openxmlformats.org/officeDocument/2006/relationships/image" Target="../media/image17.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57600" y="990600"/>
            <a:ext cx="4876800" cy="4876800"/>
          </a:xfrm>
          <a:prstGeom prst="rect">
            <a:avLst/>
          </a:prstGeom>
        </p:spPr>
      </p:pic>
      <p:sp>
        <p:nvSpPr>
          <p:cNvPr id="6" name="Rectangle 5"/>
          <p:cNvSpPr/>
          <p:nvPr/>
        </p:nvSpPr>
        <p:spPr>
          <a:xfrm>
            <a:off x="11464686" y="6350000"/>
            <a:ext cx="537327" cy="369332"/>
          </a:xfrm>
          <a:prstGeom prst="rect">
            <a:avLst/>
          </a:prstGeom>
          <a:noFill/>
        </p:spPr>
        <p:txBody>
          <a:bodyPr wrap="none" lIns="91440" tIns="45720" rIns="91440" bIns="45720">
            <a:spAutoFit/>
          </a:bodyPr>
          <a:lstStyle/>
          <a:p>
            <a:pPr algn="ctr"/>
            <a:r>
              <a:rPr lang="fr-FR" b="1" cap="none" spc="0" smtClean="0">
                <a:ln w="0"/>
                <a:solidFill>
                  <a:schemeClr val="accent1">
                    <a:lumMod val="75000"/>
                  </a:schemeClr>
                </a:solidFill>
                <a:effectLst>
                  <a:outerShdw blurRad="38100" dist="19050" dir="2700000" algn="tl" rotWithShape="0">
                    <a:schemeClr val="dk1">
                      <a:alpha val="40000"/>
                    </a:schemeClr>
                  </a:outerShdw>
                </a:effectLst>
              </a:rPr>
              <a:t>S.I.I</a:t>
            </a:r>
            <a:endParaRPr lang="fr-FR" b="1" cap="none" spc="0">
              <a:ln w="0"/>
              <a:solidFill>
                <a:schemeClr val="accent1">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xmlns="" val="17573176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3150" y="1834271"/>
            <a:ext cx="6431412" cy="4735630"/>
          </a:xfrm>
          <a:prstGeom prst="rect">
            <a:avLst/>
          </a:prstGeom>
        </p:spPr>
      </p:pic>
      <p:sp>
        <p:nvSpPr>
          <p:cNvPr id="5" name="Rectangle 4"/>
          <p:cNvSpPr/>
          <p:nvPr/>
        </p:nvSpPr>
        <p:spPr>
          <a:xfrm>
            <a:off x="2743371" y="19544"/>
            <a:ext cx="6823919" cy="1754326"/>
          </a:xfrm>
          <a:prstGeom prst="rect">
            <a:avLst/>
          </a:prstGeom>
          <a:noFill/>
        </p:spPr>
        <p:txBody>
          <a:bodyPr wrap="none" lIns="91440" tIns="45720" rIns="91440" bIns="45720">
            <a:spAutoFit/>
          </a:bodyPr>
          <a:lstStyle/>
          <a:p>
            <a:pPr algn="ctr"/>
            <a:r>
              <a:rPr lang="fr-FR" sz="5400" b="1" cap="none" spc="0" smtClean="0">
                <a:ln w="0"/>
                <a:solidFill>
                  <a:schemeClr val="accent6">
                    <a:lumMod val="50000"/>
                  </a:schemeClr>
                </a:solidFill>
                <a:effectLst>
                  <a:outerShdw blurRad="38100" dist="19050" dir="2700000" algn="tl" rotWithShape="0">
                    <a:schemeClr val="dk1">
                      <a:alpha val="40000"/>
                    </a:schemeClr>
                  </a:outerShdw>
                </a:effectLst>
              </a:rPr>
              <a:t>Animation basée</a:t>
            </a:r>
          </a:p>
          <a:p>
            <a:pPr algn="ctr"/>
            <a:r>
              <a:rPr lang="fr-FR" sz="5400" b="1" cap="none" spc="0" smtClean="0">
                <a:ln w="0"/>
                <a:solidFill>
                  <a:schemeClr val="accent6">
                    <a:lumMod val="50000"/>
                  </a:schemeClr>
                </a:solidFill>
                <a:effectLst>
                  <a:outerShdw blurRad="38100" dist="19050" dir="2700000" algn="tl" rotWithShape="0">
                    <a:schemeClr val="dk1">
                      <a:alpha val="40000"/>
                    </a:schemeClr>
                  </a:outerShdw>
                </a:effectLst>
              </a:rPr>
              <a:t>sur des jeux de société</a:t>
            </a:r>
            <a:endParaRPr lang="fr-FR" sz="5400" b="1" cap="none" spc="0">
              <a:ln w="0"/>
              <a:solidFill>
                <a:schemeClr val="accent6">
                  <a:lumMod val="50000"/>
                </a:schemeClr>
              </a:solidFill>
              <a:effectLst>
                <a:outerShdw blurRad="38100" dist="19050" dir="2700000" algn="tl" rotWithShape="0">
                  <a:schemeClr val="dk1">
                    <a:alpha val="40000"/>
                  </a:schemeClr>
                </a:outerShdw>
              </a:effectLst>
            </a:endParaRPr>
          </a:p>
        </p:txBody>
      </p:sp>
      <p:pic>
        <p:nvPicPr>
          <p:cNvPr id="8" name="Imag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346588" y="2273300"/>
            <a:ext cx="4510450" cy="35179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sp>
        <p:nvSpPr>
          <p:cNvPr id="11" name="Rectangle 10"/>
          <p:cNvSpPr/>
          <p:nvPr/>
        </p:nvSpPr>
        <p:spPr>
          <a:xfrm>
            <a:off x="94295" y="71735"/>
            <a:ext cx="1970412" cy="923330"/>
          </a:xfrm>
          <a:prstGeom prst="rect">
            <a:avLst/>
          </a:prstGeom>
          <a:ln w="19050"/>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r-FR" sz="54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IDÉE 1</a:t>
            </a:r>
            <a:endParaRPr lang="fr-F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395145229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p:cNvPicPr>
            <a:picLocks noChangeAspect="1"/>
          </p:cNvPicPr>
          <p:nvPr/>
        </p:nvPicPr>
        <p:blipFill>
          <a:blip r:embed="rId2"/>
          <a:stretch>
            <a:fillRect/>
          </a:stretch>
        </p:blipFill>
        <p:spPr>
          <a:xfrm>
            <a:off x="187126" y="3295314"/>
            <a:ext cx="4753069" cy="3372707"/>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xmlns="" val="0"/>
              </a:ext>
            </a:extLst>
          </a:blip>
          <a:srcRect t="25571" b="27489"/>
          <a:stretch>
            <a:fillRect/>
          </a:stretch>
        </p:blipFill>
        <p:spPr>
          <a:xfrm>
            <a:off x="187126" y="0"/>
            <a:ext cx="4753069" cy="3219189"/>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236857" y="88900"/>
            <a:ext cx="3766245" cy="2824684"/>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94241" y="2997754"/>
            <a:ext cx="3930660" cy="2743721"/>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sp>
        <p:nvSpPr>
          <p:cNvPr id="11" name="ZoneTexte 10"/>
          <p:cNvSpPr txBox="1"/>
          <p:nvPr/>
        </p:nvSpPr>
        <p:spPr>
          <a:xfrm>
            <a:off x="8724901" y="2786584"/>
            <a:ext cx="3467100" cy="923330"/>
          </a:xfrm>
          <a:prstGeom prst="rect">
            <a:avLst/>
          </a:prstGeom>
          <a:noFill/>
        </p:spPr>
        <p:txBody>
          <a:bodyPr wrap="square" rtlCol="0">
            <a:spAutoFit/>
          </a:bodyPr>
          <a:lstStyle/>
          <a:p>
            <a:pPr algn="just"/>
            <a:r>
              <a:rPr lang="fr-FR" smtClean="0">
                <a:solidFill>
                  <a:srgbClr val="00B050"/>
                </a:solidFill>
              </a:rPr>
              <a:t>Animateurs: </a:t>
            </a:r>
            <a:r>
              <a:rPr lang="fr-FR" smtClean="0"/>
              <a:t>élèves des filières de STI2D (2 élèves de STI2D au minimum par plateau de jeu)</a:t>
            </a:r>
            <a:endParaRPr lang="fr-FR"/>
          </a:p>
        </p:txBody>
      </p:sp>
      <p:sp>
        <p:nvSpPr>
          <p:cNvPr id="12" name="ZoneTexte 11"/>
          <p:cNvSpPr txBox="1"/>
          <p:nvPr/>
        </p:nvSpPr>
        <p:spPr>
          <a:xfrm>
            <a:off x="8775701" y="4145121"/>
            <a:ext cx="3390900" cy="1200329"/>
          </a:xfrm>
          <a:prstGeom prst="rect">
            <a:avLst/>
          </a:prstGeom>
          <a:noFill/>
        </p:spPr>
        <p:txBody>
          <a:bodyPr wrap="square" rtlCol="0">
            <a:spAutoFit/>
          </a:bodyPr>
          <a:lstStyle/>
          <a:p>
            <a:pPr algn="just"/>
            <a:r>
              <a:rPr lang="fr-FR" smtClean="0">
                <a:solidFill>
                  <a:srgbClr val="00B050"/>
                </a:solidFill>
              </a:rPr>
              <a:t>Condition de participation: </a:t>
            </a:r>
            <a:r>
              <a:rPr lang="fr-FR" smtClean="0"/>
              <a:t>inscription des élèves via internet (formulaire à compléter à l’avance)</a:t>
            </a:r>
            <a:endParaRPr lang="fr-FR"/>
          </a:p>
        </p:txBody>
      </p:sp>
      <p:sp>
        <p:nvSpPr>
          <p:cNvPr id="13" name="ZoneTexte 12"/>
          <p:cNvSpPr txBox="1"/>
          <p:nvPr/>
        </p:nvSpPr>
        <p:spPr>
          <a:xfrm>
            <a:off x="8724901" y="3751421"/>
            <a:ext cx="3467100" cy="369332"/>
          </a:xfrm>
          <a:prstGeom prst="rect">
            <a:avLst/>
          </a:prstGeom>
          <a:noFill/>
        </p:spPr>
        <p:txBody>
          <a:bodyPr wrap="square" rtlCol="0">
            <a:spAutoFit/>
          </a:bodyPr>
          <a:lstStyle/>
          <a:p>
            <a:r>
              <a:rPr lang="fr-FR" smtClean="0">
                <a:solidFill>
                  <a:srgbClr val="00B050"/>
                </a:solidFill>
              </a:rPr>
              <a:t>Lieu: </a:t>
            </a:r>
            <a:r>
              <a:rPr lang="fr-FR" smtClean="0"/>
              <a:t>salle polyvalente ou A2 ou A4</a:t>
            </a:r>
            <a:endParaRPr lang="fr-FR"/>
          </a:p>
        </p:txBody>
      </p:sp>
      <p:sp>
        <p:nvSpPr>
          <p:cNvPr id="14" name="ZoneTexte 13"/>
          <p:cNvSpPr txBox="1"/>
          <p:nvPr/>
        </p:nvSpPr>
        <p:spPr>
          <a:xfrm>
            <a:off x="8775701" y="5345450"/>
            <a:ext cx="3390900" cy="646331"/>
          </a:xfrm>
          <a:prstGeom prst="rect">
            <a:avLst/>
          </a:prstGeom>
          <a:noFill/>
        </p:spPr>
        <p:txBody>
          <a:bodyPr wrap="square" rtlCol="0">
            <a:spAutoFit/>
          </a:bodyPr>
          <a:lstStyle/>
          <a:p>
            <a:pPr algn="just"/>
            <a:r>
              <a:rPr lang="fr-FR" smtClean="0">
                <a:solidFill>
                  <a:srgbClr val="00B050"/>
                </a:solidFill>
              </a:rPr>
              <a:t>Contrainte: </a:t>
            </a:r>
            <a:r>
              <a:rPr lang="fr-FR" smtClean="0"/>
              <a:t>entre 4 et 6 joueurs maximum par jeu de société !</a:t>
            </a:r>
            <a:endParaRPr lang="fr-FR"/>
          </a:p>
        </p:txBody>
      </p:sp>
      <p:sp>
        <p:nvSpPr>
          <p:cNvPr id="15" name="ZoneTexte 14"/>
          <p:cNvSpPr txBox="1"/>
          <p:nvPr/>
        </p:nvSpPr>
        <p:spPr>
          <a:xfrm>
            <a:off x="5588000" y="6084432"/>
            <a:ext cx="6578601" cy="369332"/>
          </a:xfrm>
          <a:prstGeom prst="rect">
            <a:avLst/>
          </a:prstGeom>
          <a:noFill/>
        </p:spPr>
        <p:txBody>
          <a:bodyPr wrap="square" rtlCol="0">
            <a:spAutoFit/>
          </a:bodyPr>
          <a:lstStyle/>
          <a:p>
            <a:pPr algn="just"/>
            <a:r>
              <a:rPr lang="fr-FR" smtClean="0">
                <a:solidFill>
                  <a:srgbClr val="FF0000"/>
                </a:solidFill>
              </a:rPr>
              <a:t>Matériel: </a:t>
            </a:r>
            <a:r>
              <a:rPr lang="fr-FR" smtClean="0"/>
              <a:t>prévoir une table et 8 chaises par plateau de jeu</a:t>
            </a:r>
            <a:endParaRPr lang="fr-FR"/>
          </a:p>
        </p:txBody>
      </p:sp>
      <p:sp>
        <p:nvSpPr>
          <p:cNvPr id="17" name="Rectangle 16"/>
          <p:cNvSpPr/>
          <p:nvPr/>
        </p:nvSpPr>
        <p:spPr>
          <a:xfrm>
            <a:off x="94295" y="71735"/>
            <a:ext cx="1970412" cy="923330"/>
          </a:xfrm>
          <a:prstGeom prst="rect">
            <a:avLst/>
          </a:prstGeom>
          <a:ln w="19050"/>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r-FR" sz="54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IDÉE 1</a:t>
            </a:r>
            <a:endParaRPr lang="fr-F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xmlns="" val="175709747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Rectangle 4"/>
          <p:cNvSpPr/>
          <p:nvPr/>
        </p:nvSpPr>
        <p:spPr>
          <a:xfrm>
            <a:off x="3481361" y="19544"/>
            <a:ext cx="5347938" cy="1754326"/>
          </a:xfrm>
          <a:prstGeom prst="rect">
            <a:avLst/>
          </a:prstGeom>
          <a:noFill/>
        </p:spPr>
        <p:txBody>
          <a:bodyPr wrap="none" lIns="91440" tIns="45720" rIns="91440" bIns="45720">
            <a:spAutoFit/>
          </a:bodyPr>
          <a:lstStyle/>
          <a:p>
            <a:pPr algn="ctr"/>
            <a:r>
              <a:rPr lang="fr-FR" sz="5400" b="1" cap="none" spc="0" smtClean="0">
                <a:ln w="0"/>
                <a:solidFill>
                  <a:schemeClr val="accent6">
                    <a:lumMod val="50000"/>
                  </a:schemeClr>
                </a:solidFill>
                <a:effectLst>
                  <a:outerShdw blurRad="38100" dist="19050" dir="2700000" algn="tl" rotWithShape="0">
                    <a:schemeClr val="dk1">
                      <a:alpha val="40000"/>
                    </a:schemeClr>
                  </a:outerShdw>
                </a:effectLst>
              </a:rPr>
              <a:t>Animation basée</a:t>
            </a:r>
          </a:p>
          <a:p>
            <a:pPr algn="ctr"/>
            <a:r>
              <a:rPr lang="fr-FR" sz="5400" b="1" cap="none" spc="0" smtClean="0">
                <a:ln w="0"/>
                <a:solidFill>
                  <a:schemeClr val="accent6">
                    <a:lumMod val="50000"/>
                  </a:schemeClr>
                </a:solidFill>
                <a:effectLst>
                  <a:outerShdw blurRad="38100" dist="19050" dir="2700000" algn="tl" rotWithShape="0">
                    <a:schemeClr val="dk1">
                      <a:alpha val="40000"/>
                    </a:schemeClr>
                  </a:outerShdw>
                </a:effectLst>
              </a:rPr>
              <a:t>sur des jeux vidéo</a:t>
            </a:r>
            <a:endParaRPr lang="fr-FR" sz="5400" b="1" cap="none" spc="0">
              <a:ln w="0"/>
              <a:solidFill>
                <a:schemeClr val="accent6">
                  <a:lumMod val="50000"/>
                </a:schemeClr>
              </a:solidFill>
              <a:effectLst>
                <a:outerShdw blurRad="38100" dist="19050" dir="2700000" algn="tl" rotWithShape="0">
                  <a:schemeClr val="dk1">
                    <a:alpha val="40000"/>
                  </a:schemeClr>
                </a:outerShdw>
              </a:effectLst>
            </a:endParaRPr>
          </a:p>
        </p:txBody>
      </p:sp>
      <p:pic>
        <p:nvPicPr>
          <p:cNvPr id="9" name="Imag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sp>
        <p:nvSpPr>
          <p:cNvPr id="11" name="Rectangle 10"/>
          <p:cNvSpPr/>
          <p:nvPr/>
        </p:nvSpPr>
        <p:spPr>
          <a:xfrm>
            <a:off x="94295" y="71735"/>
            <a:ext cx="1970412" cy="923330"/>
          </a:xfrm>
          <a:prstGeom prst="rect">
            <a:avLst/>
          </a:prstGeom>
          <a:ln w="19050"/>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r-FR" sz="54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IDÉE 2</a:t>
            </a:r>
            <a:endParaRPr lang="fr-F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995" y="1773870"/>
            <a:ext cx="5776824" cy="4919030"/>
          </a:xfrm>
          <a:prstGeom prst="rect">
            <a:avLst/>
          </a:prstGeom>
        </p:spPr>
      </p:pic>
      <p:sp>
        <p:nvSpPr>
          <p:cNvPr id="3" name="ZoneTexte 2"/>
          <p:cNvSpPr txBox="1"/>
          <p:nvPr/>
        </p:nvSpPr>
        <p:spPr>
          <a:xfrm>
            <a:off x="6997700" y="1981200"/>
            <a:ext cx="4775200" cy="4801314"/>
          </a:xfrm>
          <a:prstGeom prst="rect">
            <a:avLst/>
          </a:prstGeom>
          <a:noFill/>
        </p:spPr>
        <p:txBody>
          <a:bodyPr wrap="square" rtlCol="0">
            <a:spAutoFit/>
          </a:bodyPr>
          <a:lstStyle/>
          <a:p>
            <a:r>
              <a:rPr lang="fr-FR" b="1" err="1" smtClean="0"/>
              <a:t>Nowatera, un « serious game » pour la planète</a:t>
            </a:r>
          </a:p>
          <a:p>
            <a:r>
              <a:rPr lang="fr-FR" b="1" err="1"/>
              <a:t>Nowatera, l’humanité se réinvente</a:t>
            </a:r>
            <a:endParaRPr lang="fr-FR" b="1" smtClean="0"/>
          </a:p>
          <a:p>
            <a:pPr algn="just"/>
            <a:r>
              <a:rPr lang="fr-FR" smtClean="0"/>
              <a:t>Le jeu a été créé en partenariat avec </a:t>
            </a:r>
            <a:r>
              <a:rPr lang="fr-FR" smtClean="0">
                <a:hlinkClick r:id="rId4"/>
              </a:rPr>
              <a:t>l’université de Namur</a:t>
            </a:r>
            <a:r>
              <a:rPr lang="fr-FR" smtClean="0"/>
              <a:t>. Il a été conçu pour traiter des questions de biodiversité.</a:t>
            </a:r>
          </a:p>
          <a:p>
            <a:pPr algn="just"/>
            <a:r>
              <a:rPr lang="fr-FR" smtClean="0"/>
              <a:t>Le pitch : dans un futur (proche ?), des colons ont débarqué sur une nouvelle planète, Nowatera. En intervenant sur le paysage (construction d’un barrage, utilisation de pesticides, construction d’un rideau végétal pour se protéger du vent), ils modifient imperceptiblement l’écosystème de la planète. Quelquefois, des conséquences désastreuses bien éloignées de la cause première apparaissent.</a:t>
            </a:r>
          </a:p>
          <a:p>
            <a:pPr algn="just"/>
            <a:r>
              <a:rPr lang="fr-FR" smtClean="0"/>
              <a:t>C’est à partir de là que commencent les différents scénarios qui composent le jeu vidéo…</a:t>
            </a:r>
            <a:endParaRPr lang="fr-FR"/>
          </a:p>
        </p:txBody>
      </p:sp>
    </p:spTree>
    <p:extLst>
      <p:ext uri="{BB962C8B-B14F-4D97-AF65-F5344CB8AC3E}">
        <p14:creationId xmlns:p14="http://schemas.microsoft.com/office/powerpoint/2010/main" xmlns="" val="460437647"/>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 name="Imag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sp>
        <p:nvSpPr>
          <p:cNvPr id="11" name="ZoneTexte 10"/>
          <p:cNvSpPr txBox="1"/>
          <p:nvPr/>
        </p:nvSpPr>
        <p:spPr>
          <a:xfrm>
            <a:off x="8724901" y="2786584"/>
            <a:ext cx="3467100" cy="923330"/>
          </a:xfrm>
          <a:prstGeom prst="rect">
            <a:avLst/>
          </a:prstGeom>
          <a:noFill/>
        </p:spPr>
        <p:txBody>
          <a:bodyPr wrap="square" rtlCol="0">
            <a:spAutoFit/>
          </a:bodyPr>
          <a:lstStyle/>
          <a:p>
            <a:pPr algn="just"/>
            <a:r>
              <a:rPr lang="fr-FR" smtClean="0">
                <a:solidFill>
                  <a:srgbClr val="00B050"/>
                </a:solidFill>
              </a:rPr>
              <a:t>Animateurs: </a:t>
            </a:r>
            <a:r>
              <a:rPr lang="fr-FR" smtClean="0"/>
              <a:t>élèves des filières de STI2D (2 élèves de STI2D au minimum par zone de de jeu)</a:t>
            </a:r>
            <a:endParaRPr lang="fr-FR"/>
          </a:p>
        </p:txBody>
      </p:sp>
      <p:sp>
        <p:nvSpPr>
          <p:cNvPr id="12" name="ZoneTexte 11"/>
          <p:cNvSpPr txBox="1"/>
          <p:nvPr/>
        </p:nvSpPr>
        <p:spPr>
          <a:xfrm>
            <a:off x="7442201" y="4186628"/>
            <a:ext cx="3390900" cy="1200329"/>
          </a:xfrm>
          <a:prstGeom prst="rect">
            <a:avLst/>
          </a:prstGeom>
          <a:noFill/>
        </p:spPr>
        <p:txBody>
          <a:bodyPr wrap="square" rtlCol="0">
            <a:spAutoFit/>
          </a:bodyPr>
          <a:lstStyle/>
          <a:p>
            <a:pPr algn="just"/>
            <a:r>
              <a:rPr lang="fr-FR" smtClean="0">
                <a:solidFill>
                  <a:srgbClr val="00B050"/>
                </a:solidFill>
              </a:rPr>
              <a:t>Condition de participation: </a:t>
            </a:r>
            <a:r>
              <a:rPr lang="fr-FR" smtClean="0"/>
              <a:t>inscription des élèves via internet (formulaire à compléter à l’avance)</a:t>
            </a:r>
            <a:endParaRPr lang="fr-FR"/>
          </a:p>
        </p:txBody>
      </p:sp>
      <p:sp>
        <p:nvSpPr>
          <p:cNvPr id="13" name="ZoneTexte 12"/>
          <p:cNvSpPr txBox="1"/>
          <p:nvPr/>
        </p:nvSpPr>
        <p:spPr>
          <a:xfrm>
            <a:off x="8166101" y="3775789"/>
            <a:ext cx="3467100" cy="369332"/>
          </a:xfrm>
          <a:prstGeom prst="rect">
            <a:avLst/>
          </a:prstGeom>
          <a:noFill/>
        </p:spPr>
        <p:txBody>
          <a:bodyPr wrap="square" rtlCol="0">
            <a:spAutoFit/>
          </a:bodyPr>
          <a:lstStyle/>
          <a:p>
            <a:r>
              <a:rPr lang="fr-FR" smtClean="0">
                <a:solidFill>
                  <a:srgbClr val="00B050"/>
                </a:solidFill>
              </a:rPr>
              <a:t>Lieu: </a:t>
            </a:r>
            <a:r>
              <a:rPr lang="fr-FR" smtClean="0"/>
              <a:t>salle polyvalente ou A2</a:t>
            </a:r>
            <a:endParaRPr lang="fr-FR"/>
          </a:p>
        </p:txBody>
      </p:sp>
      <p:sp>
        <p:nvSpPr>
          <p:cNvPr id="14" name="ZoneTexte 13"/>
          <p:cNvSpPr txBox="1"/>
          <p:nvPr/>
        </p:nvSpPr>
        <p:spPr>
          <a:xfrm>
            <a:off x="6337301" y="5345450"/>
            <a:ext cx="3390900" cy="646331"/>
          </a:xfrm>
          <a:prstGeom prst="rect">
            <a:avLst/>
          </a:prstGeom>
          <a:noFill/>
        </p:spPr>
        <p:txBody>
          <a:bodyPr wrap="square" rtlCol="0">
            <a:spAutoFit/>
          </a:bodyPr>
          <a:lstStyle/>
          <a:p>
            <a:pPr algn="just"/>
            <a:r>
              <a:rPr lang="fr-FR" smtClean="0">
                <a:solidFill>
                  <a:srgbClr val="00B050"/>
                </a:solidFill>
              </a:rPr>
              <a:t>Contrainte: </a:t>
            </a:r>
            <a:r>
              <a:rPr lang="fr-FR" smtClean="0"/>
              <a:t>8 joueurs au maximum par session de jeu,</a:t>
            </a:r>
            <a:endParaRPr lang="fr-FR"/>
          </a:p>
        </p:txBody>
      </p:sp>
      <p:sp>
        <p:nvSpPr>
          <p:cNvPr id="15" name="ZoneTexte 14"/>
          <p:cNvSpPr txBox="1"/>
          <p:nvPr/>
        </p:nvSpPr>
        <p:spPr>
          <a:xfrm>
            <a:off x="5588000" y="6084432"/>
            <a:ext cx="6578601" cy="646331"/>
          </a:xfrm>
          <a:prstGeom prst="rect">
            <a:avLst/>
          </a:prstGeom>
          <a:noFill/>
        </p:spPr>
        <p:txBody>
          <a:bodyPr wrap="square" rtlCol="0">
            <a:spAutoFit/>
          </a:bodyPr>
          <a:lstStyle/>
          <a:p>
            <a:pPr algn="just"/>
            <a:r>
              <a:rPr lang="fr-FR" smtClean="0">
                <a:solidFill>
                  <a:srgbClr val="FF0000"/>
                </a:solidFill>
              </a:rPr>
              <a:t>Matériel: </a:t>
            </a:r>
            <a:r>
              <a:rPr lang="fr-FR" smtClean="0"/>
              <a:t>prévoir deux tables, 10 chaises et 8 PC portables connectés en réseau (avec accès internet) par zone de jeu.</a:t>
            </a:r>
            <a:endParaRPr lang="fr-FR"/>
          </a:p>
        </p:txBody>
      </p:sp>
      <p:sp>
        <p:nvSpPr>
          <p:cNvPr id="17" name="Rectangle 16"/>
          <p:cNvSpPr/>
          <p:nvPr/>
        </p:nvSpPr>
        <p:spPr>
          <a:xfrm>
            <a:off x="94295" y="71735"/>
            <a:ext cx="1970412" cy="923330"/>
          </a:xfrm>
          <a:prstGeom prst="rect">
            <a:avLst/>
          </a:prstGeom>
          <a:ln w="19050"/>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r-FR" sz="54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IDÉE 2</a:t>
            </a:r>
            <a:endParaRPr lang="fr-F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73501" y="255746"/>
            <a:ext cx="4660900" cy="3495675"/>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936127"/>
            <a:ext cx="5016500" cy="2818646"/>
          </a:xfrm>
          <a:prstGeom prst="rect">
            <a:avLst/>
          </a:prstGeom>
        </p:spPr>
      </p:pic>
    </p:spTree>
    <p:extLst>
      <p:ext uri="{BB962C8B-B14F-4D97-AF65-F5344CB8AC3E}">
        <p14:creationId xmlns:p14="http://schemas.microsoft.com/office/powerpoint/2010/main" xmlns="" val="351505916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Rectangle 4"/>
          <p:cNvSpPr/>
          <p:nvPr/>
        </p:nvSpPr>
        <p:spPr>
          <a:xfrm>
            <a:off x="3233601" y="19544"/>
            <a:ext cx="5843459" cy="1754326"/>
          </a:xfrm>
          <a:prstGeom prst="rect">
            <a:avLst/>
          </a:prstGeom>
          <a:noFill/>
        </p:spPr>
        <p:txBody>
          <a:bodyPr wrap="none" lIns="91440" tIns="45720" rIns="91440" bIns="45720">
            <a:spAutoFit/>
          </a:bodyPr>
          <a:lstStyle/>
          <a:p>
            <a:pPr algn="ctr"/>
            <a:r>
              <a:rPr lang="fr-FR" sz="5400" b="1" cap="none" spc="0" smtClean="0">
                <a:ln w="0"/>
                <a:solidFill>
                  <a:schemeClr val="accent6">
                    <a:lumMod val="50000"/>
                  </a:schemeClr>
                </a:solidFill>
                <a:effectLst>
                  <a:outerShdw blurRad="38100" dist="19050" dir="2700000" algn="tl" rotWithShape="0">
                    <a:schemeClr val="dk1">
                      <a:alpha val="40000"/>
                    </a:schemeClr>
                  </a:outerShdw>
                </a:effectLst>
              </a:rPr>
              <a:t>Animation basée</a:t>
            </a:r>
          </a:p>
          <a:p>
            <a:pPr algn="ctr"/>
            <a:r>
              <a:rPr lang="fr-FR" sz="5400" b="1" cap="none" spc="0" smtClean="0">
                <a:ln w="0"/>
                <a:solidFill>
                  <a:schemeClr val="accent6">
                    <a:lumMod val="50000"/>
                  </a:schemeClr>
                </a:solidFill>
                <a:effectLst>
                  <a:outerShdw blurRad="38100" dist="19050" dir="2700000" algn="tl" rotWithShape="0">
                    <a:schemeClr val="dk1">
                      <a:alpha val="40000"/>
                    </a:schemeClr>
                  </a:outerShdw>
                </a:effectLst>
              </a:rPr>
              <a:t>sur des conférences</a:t>
            </a:r>
            <a:endParaRPr lang="fr-FR" sz="5400" b="1" cap="none" spc="0">
              <a:ln w="0"/>
              <a:solidFill>
                <a:schemeClr val="accent6">
                  <a:lumMod val="50000"/>
                </a:schemeClr>
              </a:solidFill>
              <a:effectLst>
                <a:outerShdw blurRad="38100" dist="19050" dir="2700000" algn="tl" rotWithShape="0">
                  <a:schemeClr val="dk1">
                    <a:alpha val="40000"/>
                  </a:schemeClr>
                </a:outerShdw>
              </a:effectLst>
            </a:endParaRPr>
          </a:p>
        </p:txBody>
      </p:sp>
      <p:pic>
        <p:nvPicPr>
          <p:cNvPr id="9" name="Imag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sp>
        <p:nvSpPr>
          <p:cNvPr id="11" name="Rectangle 10"/>
          <p:cNvSpPr/>
          <p:nvPr/>
        </p:nvSpPr>
        <p:spPr>
          <a:xfrm>
            <a:off x="94295" y="71735"/>
            <a:ext cx="1970412" cy="923330"/>
          </a:xfrm>
          <a:prstGeom prst="rect">
            <a:avLst/>
          </a:prstGeom>
          <a:ln w="19050"/>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r-FR" sz="54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IDÉE 3</a:t>
            </a:r>
            <a:endParaRPr lang="fr-F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ZoneTexte 2"/>
          <p:cNvSpPr txBox="1"/>
          <p:nvPr/>
        </p:nvSpPr>
        <p:spPr>
          <a:xfrm>
            <a:off x="6997700" y="1981200"/>
            <a:ext cx="5105400" cy="4801314"/>
          </a:xfrm>
          <a:prstGeom prst="rect">
            <a:avLst/>
          </a:prstGeom>
          <a:noFill/>
        </p:spPr>
        <p:txBody>
          <a:bodyPr wrap="square" rtlCol="0">
            <a:spAutoFit/>
          </a:bodyPr>
          <a:lstStyle/>
          <a:p>
            <a:r>
              <a:rPr lang="fr-FR" smtClean="0"/>
              <a:t>L’animateur présenterait le </a:t>
            </a:r>
            <a:r>
              <a:rPr lang="fr-FR" b="1" smtClean="0"/>
              <a:t>développement durable</a:t>
            </a:r>
            <a:r>
              <a:rPr lang="fr-FR" smtClean="0"/>
              <a:t> dans sa généralité et la connaissance sur les </a:t>
            </a:r>
            <a:r>
              <a:rPr lang="fr-FR" b="1" smtClean="0"/>
              <a:t>méthodes, politiques et technologies</a:t>
            </a:r>
            <a:r>
              <a:rPr lang="fr-FR" smtClean="0"/>
              <a:t> pour améliorer la durabilité.</a:t>
            </a:r>
          </a:p>
          <a:p>
            <a:r>
              <a:rPr lang="fr-FR" smtClean="0"/>
              <a:t>De nombreux </a:t>
            </a:r>
            <a:r>
              <a:rPr lang="fr-FR" b="1" smtClean="0"/>
              <a:t>thèmes spécifiques liés au développement durable</a:t>
            </a:r>
            <a:r>
              <a:rPr lang="fr-FR" smtClean="0"/>
              <a:t> pourraient être présentés :</a:t>
            </a:r>
          </a:p>
          <a:p>
            <a:r>
              <a:rPr lang="fr-FR" smtClean="0"/>
              <a:t>le développement durable comme moteur de l’innovation et de l’emploi ;</a:t>
            </a:r>
          </a:p>
          <a:p>
            <a:r>
              <a:rPr lang="fr-FR" smtClean="0"/>
              <a:t>l’économie verte et la gouvernance ;</a:t>
            </a:r>
          </a:p>
          <a:p>
            <a:r>
              <a:rPr lang="fr-FR" smtClean="0"/>
              <a:t>la décarbonisation ;</a:t>
            </a:r>
          </a:p>
          <a:p>
            <a:r>
              <a:rPr lang="fr-FR" smtClean="0"/>
              <a:t>les politiques de l’énergie, des transports, de l’environnement, de l’eau, de l’agriculture ;</a:t>
            </a:r>
          </a:p>
          <a:p>
            <a:r>
              <a:rPr lang="fr-FR" smtClean="0"/>
              <a:t>l’environnement et la responsabilité sociale des entreprises ;</a:t>
            </a:r>
          </a:p>
          <a:p>
            <a:r>
              <a:rPr lang="fr-FR" smtClean="0"/>
              <a:t>le tourisme, les îles, les villes et les régions durables ;</a:t>
            </a:r>
          </a:p>
          <a:p>
            <a:r>
              <a:rPr lang="fr-FR" smtClean="0"/>
              <a:t>les systèmes d’énergie intelligents ;</a:t>
            </a:r>
          </a:p>
          <a:p>
            <a:r>
              <a:rPr lang="fr-FR" smtClean="0"/>
              <a:t>l’efficacité et la gestion de l’énergie.</a:t>
            </a:r>
            <a:endParaRPr lang="fr-FR"/>
          </a:p>
        </p:txBody>
      </p:sp>
      <p:pic>
        <p:nvPicPr>
          <p:cNvPr id="4" name="Imag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4295" y="2108200"/>
            <a:ext cx="6719888" cy="3238500"/>
          </a:xfrm>
          <a:prstGeom prst="rect">
            <a:avLst/>
          </a:prstGeom>
        </p:spPr>
      </p:pic>
    </p:spTree>
    <p:extLst>
      <p:ext uri="{BB962C8B-B14F-4D97-AF65-F5344CB8AC3E}">
        <p14:creationId xmlns:p14="http://schemas.microsoft.com/office/powerpoint/2010/main" xmlns="" val="425898187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10" name="Imag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sp>
        <p:nvSpPr>
          <p:cNvPr id="11" name="ZoneTexte 10"/>
          <p:cNvSpPr txBox="1"/>
          <p:nvPr/>
        </p:nvSpPr>
        <p:spPr>
          <a:xfrm>
            <a:off x="7442201" y="2498317"/>
            <a:ext cx="4552838" cy="646331"/>
          </a:xfrm>
          <a:prstGeom prst="rect">
            <a:avLst/>
          </a:prstGeom>
          <a:noFill/>
        </p:spPr>
        <p:txBody>
          <a:bodyPr wrap="square" rtlCol="0">
            <a:spAutoFit/>
          </a:bodyPr>
          <a:lstStyle/>
          <a:p>
            <a:pPr algn="just"/>
            <a:r>
              <a:rPr lang="fr-FR" smtClean="0">
                <a:solidFill>
                  <a:srgbClr val="00B050"/>
                </a:solidFill>
              </a:rPr>
              <a:t>Animateurs: </a:t>
            </a:r>
            <a:r>
              <a:rPr lang="fr-FR" smtClean="0"/>
              <a:t>responsable de la communication de l’organisme/professionnel invité</a:t>
            </a:r>
            <a:endParaRPr lang="fr-FR"/>
          </a:p>
        </p:txBody>
      </p:sp>
      <p:sp>
        <p:nvSpPr>
          <p:cNvPr id="12" name="ZoneTexte 11"/>
          <p:cNvSpPr txBox="1"/>
          <p:nvPr/>
        </p:nvSpPr>
        <p:spPr>
          <a:xfrm>
            <a:off x="51914" y="5400219"/>
            <a:ext cx="4552838" cy="923330"/>
          </a:xfrm>
          <a:prstGeom prst="rect">
            <a:avLst/>
          </a:prstGeom>
          <a:noFill/>
        </p:spPr>
        <p:txBody>
          <a:bodyPr wrap="square" rtlCol="0">
            <a:spAutoFit/>
          </a:bodyPr>
          <a:lstStyle/>
          <a:p>
            <a:pPr algn="just"/>
            <a:r>
              <a:rPr lang="fr-FR" smtClean="0">
                <a:solidFill>
                  <a:srgbClr val="00B050"/>
                </a:solidFill>
              </a:rPr>
              <a:t>Condition de participation: </a:t>
            </a:r>
            <a:r>
              <a:rPr lang="fr-FR" smtClean="0"/>
              <a:t>participation des élèves sur la base du volontariat ? Inscription et présentation à des classes désignées ?</a:t>
            </a:r>
            <a:endParaRPr lang="fr-FR"/>
          </a:p>
        </p:txBody>
      </p:sp>
      <p:sp>
        <p:nvSpPr>
          <p:cNvPr id="13" name="ZoneTexte 12"/>
          <p:cNvSpPr txBox="1"/>
          <p:nvPr/>
        </p:nvSpPr>
        <p:spPr>
          <a:xfrm>
            <a:off x="7442201" y="3105323"/>
            <a:ext cx="3467100" cy="369332"/>
          </a:xfrm>
          <a:prstGeom prst="rect">
            <a:avLst/>
          </a:prstGeom>
          <a:noFill/>
        </p:spPr>
        <p:txBody>
          <a:bodyPr wrap="square" rtlCol="0">
            <a:spAutoFit/>
          </a:bodyPr>
          <a:lstStyle/>
          <a:p>
            <a:r>
              <a:rPr lang="fr-FR" smtClean="0">
                <a:solidFill>
                  <a:srgbClr val="00B050"/>
                </a:solidFill>
              </a:rPr>
              <a:t>Lieu: </a:t>
            </a:r>
            <a:r>
              <a:rPr lang="fr-FR" smtClean="0"/>
              <a:t>salle polyvalente</a:t>
            </a:r>
            <a:endParaRPr lang="fr-FR"/>
          </a:p>
        </p:txBody>
      </p:sp>
      <p:sp>
        <p:nvSpPr>
          <p:cNvPr id="14" name="ZoneTexte 13"/>
          <p:cNvSpPr txBox="1"/>
          <p:nvPr/>
        </p:nvSpPr>
        <p:spPr>
          <a:xfrm>
            <a:off x="51914" y="5030887"/>
            <a:ext cx="4927599" cy="369332"/>
          </a:xfrm>
          <a:prstGeom prst="rect">
            <a:avLst/>
          </a:prstGeom>
          <a:noFill/>
        </p:spPr>
        <p:txBody>
          <a:bodyPr wrap="square" rtlCol="0">
            <a:spAutoFit/>
          </a:bodyPr>
          <a:lstStyle/>
          <a:p>
            <a:pPr algn="just"/>
            <a:r>
              <a:rPr lang="fr-FR" smtClean="0">
                <a:solidFill>
                  <a:srgbClr val="00B050"/>
                </a:solidFill>
              </a:rPr>
              <a:t>Contrainte: </a:t>
            </a:r>
            <a:r>
              <a:rPr lang="fr-FR" smtClean="0"/>
              <a:t>1 journée maximum par intervenant</a:t>
            </a:r>
            <a:endParaRPr lang="fr-FR"/>
          </a:p>
        </p:txBody>
      </p:sp>
      <p:sp>
        <p:nvSpPr>
          <p:cNvPr id="15" name="ZoneTexte 14"/>
          <p:cNvSpPr txBox="1"/>
          <p:nvPr/>
        </p:nvSpPr>
        <p:spPr>
          <a:xfrm>
            <a:off x="84458" y="6323549"/>
            <a:ext cx="4724400" cy="646331"/>
          </a:xfrm>
          <a:prstGeom prst="rect">
            <a:avLst/>
          </a:prstGeom>
          <a:noFill/>
        </p:spPr>
        <p:txBody>
          <a:bodyPr wrap="square" rtlCol="0">
            <a:spAutoFit/>
          </a:bodyPr>
          <a:lstStyle/>
          <a:p>
            <a:pPr algn="just"/>
            <a:r>
              <a:rPr lang="fr-FR" smtClean="0">
                <a:solidFill>
                  <a:srgbClr val="FF0000"/>
                </a:solidFill>
              </a:rPr>
              <a:t>Matériel: </a:t>
            </a:r>
            <a:r>
              <a:rPr lang="fr-FR" smtClean="0"/>
              <a:t>prévoir les chaises en fonction du type d’animation ou intervention souhaitée.</a:t>
            </a:r>
            <a:endParaRPr lang="fr-FR"/>
          </a:p>
        </p:txBody>
      </p:sp>
      <p:sp>
        <p:nvSpPr>
          <p:cNvPr id="17" name="Rectangle 16"/>
          <p:cNvSpPr/>
          <p:nvPr/>
        </p:nvSpPr>
        <p:spPr>
          <a:xfrm>
            <a:off x="94295" y="71735"/>
            <a:ext cx="1970412" cy="923330"/>
          </a:xfrm>
          <a:prstGeom prst="rect">
            <a:avLst/>
          </a:prstGeom>
          <a:ln w="19050"/>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r-FR" sz="54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IDÉE 3</a:t>
            </a:r>
            <a:endParaRPr lang="fr-F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4" name="Imag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4295" y="1063807"/>
            <a:ext cx="5100925" cy="3825694"/>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323012" y="92804"/>
            <a:ext cx="3762375" cy="211455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771217" y="3477649"/>
            <a:ext cx="4809067" cy="3606800"/>
          </a:xfrm>
          <a:prstGeom prst="rect">
            <a:avLst/>
          </a:prstGeom>
        </p:spPr>
      </p:pic>
    </p:spTree>
    <p:extLst>
      <p:ext uri="{BB962C8B-B14F-4D97-AF65-F5344CB8AC3E}">
        <p14:creationId xmlns:p14="http://schemas.microsoft.com/office/powerpoint/2010/main" xmlns="" val="178218963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Rectangle 4"/>
          <p:cNvSpPr/>
          <p:nvPr/>
        </p:nvSpPr>
        <p:spPr>
          <a:xfrm>
            <a:off x="2258498" y="19544"/>
            <a:ext cx="7793672" cy="1754326"/>
          </a:xfrm>
          <a:prstGeom prst="rect">
            <a:avLst/>
          </a:prstGeom>
          <a:noFill/>
        </p:spPr>
        <p:txBody>
          <a:bodyPr wrap="none" lIns="91440" tIns="45720" rIns="91440" bIns="45720">
            <a:spAutoFit/>
          </a:bodyPr>
          <a:lstStyle/>
          <a:p>
            <a:pPr algn="ctr"/>
            <a:r>
              <a:rPr lang="fr-FR" sz="5400" b="1" cap="none" spc="0" smtClean="0">
                <a:ln w="0"/>
                <a:solidFill>
                  <a:schemeClr val="accent6">
                    <a:lumMod val="50000"/>
                  </a:schemeClr>
                </a:solidFill>
                <a:effectLst>
                  <a:outerShdw blurRad="38100" dist="19050" dir="2700000" algn="tl" rotWithShape="0">
                    <a:schemeClr val="dk1">
                      <a:alpha val="40000"/>
                    </a:schemeClr>
                  </a:outerShdw>
                </a:effectLst>
              </a:rPr>
              <a:t>Animation basée</a:t>
            </a:r>
          </a:p>
          <a:p>
            <a:pPr algn="ctr"/>
            <a:r>
              <a:rPr lang="fr-FR" sz="5400" b="1" cap="none" spc="0" smtClean="0">
                <a:ln w="0"/>
                <a:solidFill>
                  <a:schemeClr val="accent6">
                    <a:lumMod val="50000"/>
                  </a:schemeClr>
                </a:solidFill>
                <a:effectLst>
                  <a:outerShdw blurRad="38100" dist="19050" dir="2700000" algn="tl" rotWithShape="0">
                    <a:schemeClr val="dk1">
                      <a:alpha val="40000"/>
                    </a:schemeClr>
                  </a:outerShdw>
                </a:effectLst>
              </a:rPr>
              <a:t>sur des activités en classe</a:t>
            </a:r>
            <a:endParaRPr lang="fr-FR" sz="5400" b="1" cap="none" spc="0">
              <a:ln w="0"/>
              <a:solidFill>
                <a:schemeClr val="accent6">
                  <a:lumMod val="50000"/>
                </a:schemeClr>
              </a:solidFill>
              <a:effectLst>
                <a:outerShdw blurRad="38100" dist="19050" dir="2700000" algn="tl" rotWithShape="0">
                  <a:schemeClr val="dk1">
                    <a:alpha val="40000"/>
                  </a:schemeClr>
                </a:outerShdw>
              </a:effectLst>
            </a:endParaRPr>
          </a:p>
        </p:txBody>
      </p:sp>
      <p:pic>
        <p:nvPicPr>
          <p:cNvPr id="9" name="Imag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sp>
        <p:nvSpPr>
          <p:cNvPr id="11" name="Rectangle 10"/>
          <p:cNvSpPr/>
          <p:nvPr/>
        </p:nvSpPr>
        <p:spPr>
          <a:xfrm>
            <a:off x="94295" y="71735"/>
            <a:ext cx="1970412" cy="923330"/>
          </a:xfrm>
          <a:prstGeom prst="rect">
            <a:avLst/>
          </a:prstGeom>
          <a:ln w="19050"/>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fr-FR" sz="5400" b="0" cap="none" spc="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IDÉE 4</a:t>
            </a:r>
            <a:endParaRPr lang="fr-FR"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ZoneTexte 2"/>
          <p:cNvSpPr txBox="1"/>
          <p:nvPr/>
        </p:nvSpPr>
        <p:spPr>
          <a:xfrm>
            <a:off x="5537200" y="1981200"/>
            <a:ext cx="6565900" cy="4247317"/>
          </a:xfrm>
          <a:prstGeom prst="rect">
            <a:avLst/>
          </a:prstGeom>
          <a:noFill/>
        </p:spPr>
        <p:txBody>
          <a:bodyPr wrap="square" rtlCol="0">
            <a:spAutoFit/>
          </a:bodyPr>
          <a:lstStyle/>
          <a:p>
            <a:pPr algn="just"/>
            <a:r>
              <a:rPr lang="fr-FR" smtClean="0"/>
              <a:t>Les professeurs, quelque soit leur spécialité, présenteraient une activité «orientée DD» à une classe ou un groupe qu’ils ont en responsabilité.</a:t>
            </a:r>
          </a:p>
          <a:p>
            <a:pPr algn="just"/>
            <a:endParaRPr lang="fr-FR" smtClean="0"/>
          </a:p>
          <a:p>
            <a:pPr algn="just"/>
            <a:r>
              <a:rPr lang="fr-FR" b="1" smtClean="0"/>
              <a:t>SVT</a:t>
            </a:r>
            <a:r>
              <a:rPr lang="fr-FR" smtClean="0"/>
              <a:t> étude de l’impact des activités humaines sur le milieu.</a:t>
            </a:r>
          </a:p>
          <a:p>
            <a:pPr algn="just"/>
            <a:r>
              <a:rPr lang="fr-FR" b="1"/>
              <a:t>H</a:t>
            </a:r>
            <a:r>
              <a:rPr lang="fr-FR" b="1" smtClean="0"/>
              <a:t>istoire géographie</a:t>
            </a:r>
            <a:r>
              <a:rPr lang="fr-FR" smtClean="0"/>
              <a:t>  activité autour « du changement climatique et des effets sur un espace densément peuplé ».</a:t>
            </a:r>
          </a:p>
          <a:p>
            <a:pPr algn="just"/>
            <a:r>
              <a:rPr lang="fr-FR" b="1"/>
              <a:t>L</a:t>
            </a:r>
            <a:r>
              <a:rPr lang="fr-FR" b="1" smtClean="0"/>
              <a:t>angues vivantes</a:t>
            </a:r>
            <a:r>
              <a:rPr lang="fr-FR" smtClean="0"/>
              <a:t> activité autour d’un thème de l’axe d’étude intitulé « Innovations scientifiques et responsabilité » . </a:t>
            </a:r>
          </a:p>
          <a:p>
            <a:pPr algn="just"/>
            <a:r>
              <a:rPr lang="fr-FR" b="1" smtClean="0"/>
              <a:t>Enseignement scientifique et technologique </a:t>
            </a:r>
            <a:r>
              <a:rPr lang="fr-FR" smtClean="0"/>
              <a:t>activités consacrées aux enjeux climatiques avec des thèmes tels que « science, climat et société », « le futur des énergies », « une histoire du vivant  »,  « la science au secours de la planète »... </a:t>
            </a:r>
          </a:p>
          <a:p>
            <a:endParaRPr lang="fr-FR" smtClean="0"/>
          </a:p>
          <a:p>
            <a:endParaRPr lang="fr-FR"/>
          </a:p>
        </p:txBody>
      </p:sp>
      <p:pic>
        <p:nvPicPr>
          <p:cNvPr id="2" name="Imag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68300" y="1773870"/>
            <a:ext cx="4647640" cy="3090862"/>
          </a:xfrm>
          <a:prstGeom prst="rect">
            <a:avLst/>
          </a:prstGeom>
        </p:spPr>
      </p:pic>
      <p:sp>
        <p:nvSpPr>
          <p:cNvPr id="10" name="ZoneTexte 9"/>
          <p:cNvSpPr txBox="1"/>
          <p:nvPr/>
        </p:nvSpPr>
        <p:spPr>
          <a:xfrm>
            <a:off x="94295" y="5114517"/>
            <a:ext cx="4826843" cy="369332"/>
          </a:xfrm>
          <a:prstGeom prst="rect">
            <a:avLst/>
          </a:prstGeom>
          <a:noFill/>
        </p:spPr>
        <p:txBody>
          <a:bodyPr wrap="square" rtlCol="0">
            <a:spAutoFit/>
          </a:bodyPr>
          <a:lstStyle/>
          <a:p>
            <a:pPr algn="just"/>
            <a:r>
              <a:rPr lang="fr-FR" smtClean="0">
                <a:solidFill>
                  <a:srgbClr val="00B050"/>
                </a:solidFill>
              </a:rPr>
              <a:t>Animateurs: </a:t>
            </a:r>
            <a:r>
              <a:rPr lang="fr-FR" smtClean="0"/>
              <a:t>professeurs de la classe concernée.</a:t>
            </a:r>
            <a:endParaRPr lang="fr-FR"/>
          </a:p>
        </p:txBody>
      </p:sp>
      <p:sp>
        <p:nvSpPr>
          <p:cNvPr id="12" name="ZoneTexte 11"/>
          <p:cNvSpPr txBox="1"/>
          <p:nvPr/>
        </p:nvSpPr>
        <p:spPr>
          <a:xfrm>
            <a:off x="94295" y="5416723"/>
            <a:ext cx="5150805" cy="369332"/>
          </a:xfrm>
          <a:prstGeom prst="rect">
            <a:avLst/>
          </a:prstGeom>
          <a:noFill/>
        </p:spPr>
        <p:txBody>
          <a:bodyPr wrap="square" rtlCol="0">
            <a:spAutoFit/>
          </a:bodyPr>
          <a:lstStyle/>
          <a:p>
            <a:r>
              <a:rPr lang="fr-FR" smtClean="0">
                <a:solidFill>
                  <a:srgbClr val="00B050"/>
                </a:solidFill>
              </a:rPr>
              <a:t>Lieu: </a:t>
            </a:r>
            <a:r>
              <a:rPr lang="fr-FR" smtClean="0"/>
              <a:t>salles de cours, laboratoires, enceinte du lycée</a:t>
            </a:r>
            <a:endParaRPr lang="fr-FR"/>
          </a:p>
        </p:txBody>
      </p:sp>
    </p:spTree>
    <p:extLst>
      <p:ext uri="{BB962C8B-B14F-4D97-AF65-F5344CB8AC3E}">
        <p14:creationId xmlns:p14="http://schemas.microsoft.com/office/powerpoint/2010/main" xmlns="" val="1448806340"/>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424250" y="88900"/>
            <a:ext cx="1570789" cy="18542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51149" y="609600"/>
            <a:ext cx="5109686" cy="5969000"/>
          </a:xfrm>
          <a:prstGeom prst="rect">
            <a:avLst/>
          </a:prstGeom>
        </p:spPr>
      </p:pic>
    </p:spTree>
    <p:extLst>
      <p:ext uri="{BB962C8B-B14F-4D97-AF65-F5344CB8AC3E}">
        <p14:creationId xmlns:p14="http://schemas.microsoft.com/office/powerpoint/2010/main" xmlns="" val="61045823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18.09.12"/>
  <p:tag name="AS_TITLE" val="Aspose.Slides for .NET 2.0"/>
  <p:tag name="AS_VERSION" val="18.9"/>
</p:tagLst>
</file>

<file path=ppt/theme/theme1.xml><?xml version="1.0" encoding="utf-8"?>
<a:theme xmlns:r="http://schemas.openxmlformats.org/officeDocument/2006/relationships"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Personnalisé</PresentationFormat>
  <Paragraphs>53</Paragraphs>
  <Slides>9</Slides>
  <Notes>0</Notes>
  <TotalTime>116</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Thème Office</vt:lpstr>
      <vt:lpstr>Slide 1</vt:lpstr>
      <vt:lpstr>Slide 2</vt:lpstr>
      <vt:lpstr>Slide 3</vt:lpstr>
      <vt:lpstr>Slide 4</vt:lpstr>
      <vt:lpstr>Slide 5</vt:lpstr>
      <vt:lpstr>Slide 6</vt:lpstr>
      <vt:lpstr>Slide 7</vt:lpstr>
      <vt:lpstr>Slide 8</vt:lpstr>
      <vt:lpstr>Slide 9</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Présentation PowerPoint</dc:title>
  <cp:revision>32</cp:revision>
  <dcterms:created xsi:type="dcterms:W3CDTF">2019-10-09T11:40:24Z</dcterms:created>
  <dcterms:modified xsi:type="dcterms:W3CDTF">2019-11-28T18:09:52Z</dcterms:modified>
</cp:coreProperties>
</file>